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D033AF-6596-4BC5-8869-1F7120512820}"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59F06-F2FE-4F52-8887-D394B649529F}" type="slidenum">
              <a:rPr lang="en-US" smtClean="0"/>
              <a:t>‹#›</a:t>
            </a:fld>
            <a:endParaRPr lang="en-US"/>
          </a:p>
        </p:txBody>
      </p:sp>
    </p:spTree>
    <p:extLst>
      <p:ext uri="{BB962C8B-B14F-4D97-AF65-F5344CB8AC3E}">
        <p14:creationId xmlns:p14="http://schemas.microsoft.com/office/powerpoint/2010/main" val="365137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033AF-6596-4BC5-8869-1F7120512820}"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59F06-F2FE-4F52-8887-D394B649529F}" type="slidenum">
              <a:rPr lang="en-US" smtClean="0"/>
              <a:t>‹#›</a:t>
            </a:fld>
            <a:endParaRPr lang="en-US"/>
          </a:p>
        </p:txBody>
      </p:sp>
    </p:spTree>
    <p:extLst>
      <p:ext uri="{BB962C8B-B14F-4D97-AF65-F5344CB8AC3E}">
        <p14:creationId xmlns:p14="http://schemas.microsoft.com/office/powerpoint/2010/main" val="547993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033AF-6596-4BC5-8869-1F7120512820}"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59F06-F2FE-4F52-8887-D394B649529F}" type="slidenum">
              <a:rPr lang="en-US" smtClean="0"/>
              <a:t>‹#›</a:t>
            </a:fld>
            <a:endParaRPr lang="en-US"/>
          </a:p>
        </p:txBody>
      </p:sp>
    </p:spTree>
    <p:extLst>
      <p:ext uri="{BB962C8B-B14F-4D97-AF65-F5344CB8AC3E}">
        <p14:creationId xmlns:p14="http://schemas.microsoft.com/office/powerpoint/2010/main" val="716732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033AF-6596-4BC5-8869-1F7120512820}"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59F06-F2FE-4F52-8887-D394B649529F}" type="slidenum">
              <a:rPr lang="en-US" smtClean="0"/>
              <a:t>‹#›</a:t>
            </a:fld>
            <a:endParaRPr lang="en-US"/>
          </a:p>
        </p:txBody>
      </p:sp>
    </p:spTree>
    <p:extLst>
      <p:ext uri="{BB962C8B-B14F-4D97-AF65-F5344CB8AC3E}">
        <p14:creationId xmlns:p14="http://schemas.microsoft.com/office/powerpoint/2010/main" val="1231453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033AF-6596-4BC5-8869-1F7120512820}"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59F06-F2FE-4F52-8887-D394B649529F}" type="slidenum">
              <a:rPr lang="en-US" smtClean="0"/>
              <a:t>‹#›</a:t>
            </a:fld>
            <a:endParaRPr lang="en-US"/>
          </a:p>
        </p:txBody>
      </p:sp>
    </p:spTree>
    <p:extLst>
      <p:ext uri="{BB962C8B-B14F-4D97-AF65-F5344CB8AC3E}">
        <p14:creationId xmlns:p14="http://schemas.microsoft.com/office/powerpoint/2010/main" val="737227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D033AF-6596-4BC5-8869-1F7120512820}"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59F06-F2FE-4F52-8887-D394B649529F}" type="slidenum">
              <a:rPr lang="en-US" smtClean="0"/>
              <a:t>‹#›</a:t>
            </a:fld>
            <a:endParaRPr lang="en-US"/>
          </a:p>
        </p:txBody>
      </p:sp>
    </p:spTree>
    <p:extLst>
      <p:ext uri="{BB962C8B-B14F-4D97-AF65-F5344CB8AC3E}">
        <p14:creationId xmlns:p14="http://schemas.microsoft.com/office/powerpoint/2010/main" val="4194189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D033AF-6596-4BC5-8869-1F7120512820}" type="datetimeFigureOut">
              <a:rPr lang="en-US" smtClean="0"/>
              <a:t>4/26/2016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959F06-F2FE-4F52-8887-D394B649529F}" type="slidenum">
              <a:rPr lang="en-US" smtClean="0"/>
              <a:t>‹#›</a:t>
            </a:fld>
            <a:endParaRPr lang="en-US"/>
          </a:p>
        </p:txBody>
      </p:sp>
    </p:spTree>
    <p:extLst>
      <p:ext uri="{BB962C8B-B14F-4D97-AF65-F5344CB8AC3E}">
        <p14:creationId xmlns:p14="http://schemas.microsoft.com/office/powerpoint/2010/main" val="3963290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D033AF-6596-4BC5-8869-1F7120512820}" type="datetimeFigureOut">
              <a:rPr lang="en-US" smtClean="0"/>
              <a:t>4/26/2016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959F06-F2FE-4F52-8887-D394B649529F}" type="slidenum">
              <a:rPr lang="en-US" smtClean="0"/>
              <a:t>‹#›</a:t>
            </a:fld>
            <a:endParaRPr lang="en-US"/>
          </a:p>
        </p:txBody>
      </p:sp>
    </p:spTree>
    <p:extLst>
      <p:ext uri="{BB962C8B-B14F-4D97-AF65-F5344CB8AC3E}">
        <p14:creationId xmlns:p14="http://schemas.microsoft.com/office/powerpoint/2010/main" val="154546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D033AF-6596-4BC5-8869-1F7120512820}" type="datetimeFigureOut">
              <a:rPr lang="en-US" smtClean="0"/>
              <a:t>4/26/2016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959F06-F2FE-4F52-8887-D394B649529F}" type="slidenum">
              <a:rPr lang="en-US" smtClean="0"/>
              <a:t>‹#›</a:t>
            </a:fld>
            <a:endParaRPr lang="en-US"/>
          </a:p>
        </p:txBody>
      </p:sp>
    </p:spTree>
    <p:extLst>
      <p:ext uri="{BB962C8B-B14F-4D97-AF65-F5344CB8AC3E}">
        <p14:creationId xmlns:p14="http://schemas.microsoft.com/office/powerpoint/2010/main" val="2127030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033AF-6596-4BC5-8869-1F7120512820}"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59F06-F2FE-4F52-8887-D394B649529F}" type="slidenum">
              <a:rPr lang="en-US" smtClean="0"/>
              <a:t>‹#›</a:t>
            </a:fld>
            <a:endParaRPr lang="en-US"/>
          </a:p>
        </p:txBody>
      </p:sp>
    </p:spTree>
    <p:extLst>
      <p:ext uri="{BB962C8B-B14F-4D97-AF65-F5344CB8AC3E}">
        <p14:creationId xmlns:p14="http://schemas.microsoft.com/office/powerpoint/2010/main" val="29368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033AF-6596-4BC5-8869-1F7120512820}"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59F06-F2FE-4F52-8887-D394B649529F}" type="slidenum">
              <a:rPr lang="en-US" smtClean="0"/>
              <a:t>‹#›</a:t>
            </a:fld>
            <a:endParaRPr lang="en-US"/>
          </a:p>
        </p:txBody>
      </p:sp>
    </p:spTree>
    <p:extLst>
      <p:ext uri="{BB962C8B-B14F-4D97-AF65-F5344CB8AC3E}">
        <p14:creationId xmlns:p14="http://schemas.microsoft.com/office/powerpoint/2010/main" val="3669178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033AF-6596-4BC5-8869-1F7120512820}" type="datetimeFigureOut">
              <a:rPr lang="en-US" smtClean="0"/>
              <a:t>4/26/2016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59F06-F2FE-4F52-8887-D394B649529F}" type="slidenum">
              <a:rPr lang="en-US" smtClean="0"/>
              <a:t>‹#›</a:t>
            </a:fld>
            <a:endParaRPr lang="en-US"/>
          </a:p>
        </p:txBody>
      </p:sp>
    </p:spTree>
    <p:extLst>
      <p:ext uri="{BB962C8B-B14F-4D97-AF65-F5344CB8AC3E}">
        <p14:creationId xmlns:p14="http://schemas.microsoft.com/office/powerpoint/2010/main" val="1126484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935743" y="1614396"/>
            <a:ext cx="3957044" cy="1754326"/>
          </a:xfrm>
          <a:prstGeom prst="rect">
            <a:avLst/>
          </a:prstGeom>
          <a:noFill/>
        </p:spPr>
        <p:txBody>
          <a:bodyPr wrap="none" lIns="91440" tIns="45720" rIns="91440" bIns="45720">
            <a:spAutoFit/>
          </a:bodyPr>
          <a:lstStyle/>
          <a:p>
            <a:pPr algn="ctr"/>
            <a:r>
              <a:rPr lang="en-US" sz="5400" b="0" cap="none" spc="0" dirty="0" smtClean="0">
                <a:ln w="0"/>
                <a:solidFill>
                  <a:schemeClr val="bg1"/>
                </a:solidFill>
                <a:effectLst>
                  <a:outerShdw blurRad="38100" dist="25400" dir="5400000" algn="ctr" rotWithShape="0">
                    <a:srgbClr val="6E747A">
                      <a:alpha val="43000"/>
                    </a:srgbClr>
                  </a:outerShdw>
                </a:effectLst>
              </a:rPr>
              <a:t>The Amazing </a:t>
            </a:r>
          </a:p>
          <a:p>
            <a:pPr algn="ctr"/>
            <a:r>
              <a:rPr lang="en-US" sz="5400" b="0" cap="none" spc="0" dirty="0" smtClean="0">
                <a:ln w="0"/>
                <a:solidFill>
                  <a:schemeClr val="bg1"/>
                </a:solidFill>
                <a:effectLst>
                  <a:outerShdw blurRad="38100" dist="25400" dir="5400000" algn="ctr" rotWithShape="0">
                    <a:srgbClr val="6E747A">
                      <a:alpha val="43000"/>
                    </a:srgbClr>
                  </a:outerShdw>
                </a:effectLst>
              </a:rPr>
              <a:t>Water Rocket</a:t>
            </a:r>
            <a:endParaRPr lang="en-US" sz="5400" b="0" cap="none" spc="0" dirty="0">
              <a:ln w="0"/>
              <a:solidFill>
                <a:schemeClr val="bg1"/>
              </a:solidFill>
              <a:effectLst>
                <a:outerShdw blurRad="38100" dist="25400" dir="5400000" algn="ctr" rotWithShape="0">
                  <a:srgbClr val="6E747A">
                    <a:alpha val="43000"/>
                  </a:srgbClr>
                </a:outerShdw>
              </a:effectLs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6669" y="333940"/>
            <a:ext cx="4046376" cy="6069564"/>
          </a:xfrm>
          <a:prstGeom prst="rect">
            <a:avLst/>
          </a:prstGeom>
          <a:ln>
            <a:noFill/>
          </a:ln>
          <a:effectLst>
            <a:softEdge rad="112500"/>
          </a:effectLst>
        </p:spPr>
      </p:pic>
    </p:spTree>
    <p:extLst>
      <p:ext uri="{BB962C8B-B14F-4D97-AF65-F5344CB8AC3E}">
        <p14:creationId xmlns:p14="http://schemas.microsoft.com/office/powerpoint/2010/main" val="1775640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6" name="Rectangle 5"/>
          <p:cNvSpPr/>
          <p:nvPr/>
        </p:nvSpPr>
        <p:spPr>
          <a:xfrm>
            <a:off x="889881" y="692486"/>
            <a:ext cx="2539478"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rgbClr val="00B0F0"/>
                </a:solidFill>
                <a:effectLst>
                  <a:outerShdw blurRad="12700" dist="38100" dir="2700000" algn="tl" rotWithShape="0">
                    <a:schemeClr val="bg1">
                      <a:lumMod val="50000"/>
                    </a:schemeClr>
                  </a:outerShdw>
                </a:effectLst>
              </a:rPr>
              <a:t>Purpose</a:t>
            </a:r>
            <a:endParaRPr lang="en-US" sz="5400" b="1" cap="none" spc="0" dirty="0">
              <a:ln w="9525">
                <a:solidFill>
                  <a:schemeClr val="bg1"/>
                </a:solidFill>
                <a:prstDash val="solid"/>
              </a:ln>
              <a:solidFill>
                <a:srgbClr val="00B0F0"/>
              </a:solidFill>
              <a:effectLst>
                <a:outerShdw blurRad="12700" dist="38100" dir="2700000" algn="tl" rotWithShape="0">
                  <a:schemeClr val="bg1">
                    <a:lumMod val="50000"/>
                  </a:schemeClr>
                </a:outerShdw>
              </a:effectLst>
            </a:endParaRPr>
          </a:p>
        </p:txBody>
      </p:sp>
      <p:sp>
        <p:nvSpPr>
          <p:cNvPr id="7" name="TextBox 6"/>
          <p:cNvSpPr txBox="1"/>
          <p:nvPr/>
        </p:nvSpPr>
        <p:spPr>
          <a:xfrm>
            <a:off x="1193179" y="2263698"/>
            <a:ext cx="8909825" cy="1323439"/>
          </a:xfrm>
          <a:prstGeom prst="rect">
            <a:avLst/>
          </a:prstGeom>
          <a:noFill/>
        </p:spPr>
        <p:txBody>
          <a:bodyPr wrap="square" rtlCol="0">
            <a:spAutoFit/>
          </a:bodyPr>
          <a:lstStyle/>
          <a:p>
            <a:r>
              <a:rPr lang="en-US" sz="4000" dirty="0" smtClean="0">
                <a:solidFill>
                  <a:schemeClr val="bg1"/>
                </a:solidFill>
              </a:rPr>
              <a:t>To build a water rocket and see if I can propel it into the air using water and air.</a:t>
            </a:r>
            <a:endParaRPr lang="en-US" sz="4000" dirty="0">
              <a:solidFill>
                <a:schemeClr val="bg1"/>
              </a:solidFill>
            </a:endParaRPr>
          </a:p>
        </p:txBody>
      </p:sp>
    </p:spTree>
    <p:extLst>
      <p:ext uri="{BB962C8B-B14F-4D97-AF65-F5344CB8AC3E}">
        <p14:creationId xmlns:p14="http://schemas.microsoft.com/office/powerpoint/2010/main" val="1102413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5" name="Rectangle 4"/>
          <p:cNvSpPr/>
          <p:nvPr/>
        </p:nvSpPr>
        <p:spPr>
          <a:xfrm>
            <a:off x="582296" y="625579"/>
            <a:ext cx="2909323"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rPr>
              <a:t>Materials</a:t>
            </a:r>
            <a:endParaRPr lang="en-US" sz="5400" b="1" cap="none" spc="0" dirty="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endParaRPr>
          </a:p>
        </p:txBody>
      </p:sp>
      <p:sp>
        <p:nvSpPr>
          <p:cNvPr id="6" name="TextBox 5"/>
          <p:cNvSpPr txBox="1"/>
          <p:nvPr/>
        </p:nvSpPr>
        <p:spPr>
          <a:xfrm>
            <a:off x="1271238" y="2040673"/>
            <a:ext cx="10649415" cy="3785652"/>
          </a:xfrm>
          <a:prstGeom prst="rect">
            <a:avLst/>
          </a:prstGeom>
          <a:noFill/>
        </p:spPr>
        <p:txBody>
          <a:bodyPr wrap="square" rtlCol="0">
            <a:spAutoFit/>
          </a:bodyPr>
          <a:lstStyle/>
          <a:p>
            <a:pPr marL="285750" indent="-285750">
              <a:buFontTx/>
              <a:buChar char="-"/>
            </a:pPr>
            <a:r>
              <a:rPr lang="en-US" sz="4000" dirty="0" smtClean="0">
                <a:solidFill>
                  <a:schemeClr val="bg1"/>
                </a:solidFill>
              </a:rPr>
              <a:t>Corrugated cardboard</a:t>
            </a:r>
          </a:p>
          <a:p>
            <a:pPr marL="285750" indent="-285750">
              <a:buFontTx/>
              <a:buChar char="-"/>
            </a:pPr>
            <a:r>
              <a:rPr lang="en-US" sz="4000" dirty="0" smtClean="0">
                <a:solidFill>
                  <a:schemeClr val="bg1"/>
                </a:solidFill>
              </a:rPr>
              <a:t>2 </a:t>
            </a:r>
            <a:r>
              <a:rPr lang="en-US" sz="4000" dirty="0" err="1" smtClean="0">
                <a:solidFill>
                  <a:schemeClr val="bg1"/>
                </a:solidFill>
              </a:rPr>
              <a:t>litre</a:t>
            </a:r>
            <a:r>
              <a:rPr lang="en-US" sz="4000" dirty="0" smtClean="0">
                <a:solidFill>
                  <a:schemeClr val="bg1"/>
                </a:solidFill>
              </a:rPr>
              <a:t> pop bottle</a:t>
            </a:r>
          </a:p>
          <a:p>
            <a:pPr marL="285750" indent="-285750">
              <a:buFontTx/>
              <a:buChar char="-"/>
            </a:pPr>
            <a:r>
              <a:rPr lang="en-US" sz="4000" dirty="0" smtClean="0">
                <a:solidFill>
                  <a:schemeClr val="bg1"/>
                </a:solidFill>
              </a:rPr>
              <a:t>Tuck tape</a:t>
            </a:r>
          </a:p>
          <a:p>
            <a:pPr marL="285750" indent="-285750">
              <a:buFontTx/>
              <a:buChar char="-"/>
            </a:pPr>
            <a:r>
              <a:rPr lang="en-US" sz="4000" dirty="0" smtClean="0">
                <a:solidFill>
                  <a:schemeClr val="bg1"/>
                </a:solidFill>
              </a:rPr>
              <a:t>Water</a:t>
            </a:r>
          </a:p>
          <a:p>
            <a:pPr marL="285750" indent="-285750">
              <a:buFontTx/>
              <a:buChar char="-"/>
            </a:pPr>
            <a:r>
              <a:rPr lang="en-US" sz="4000" dirty="0" smtClean="0">
                <a:solidFill>
                  <a:schemeClr val="bg1"/>
                </a:solidFill>
              </a:rPr>
              <a:t>Bicycle air pump</a:t>
            </a:r>
          </a:p>
          <a:p>
            <a:pPr marL="285750" indent="-285750">
              <a:buFontTx/>
              <a:buChar char="-"/>
            </a:pPr>
            <a:r>
              <a:rPr lang="en-US" sz="4000" dirty="0" smtClean="0">
                <a:solidFill>
                  <a:schemeClr val="bg1"/>
                </a:solidFill>
              </a:rPr>
              <a:t>Hose with rubber stopper</a:t>
            </a:r>
            <a:endParaRPr lang="en-US" sz="4000" dirty="0">
              <a:solidFill>
                <a:schemeClr val="bg1"/>
              </a:solidFill>
            </a:endParaRPr>
          </a:p>
        </p:txBody>
      </p:sp>
    </p:spTree>
    <p:extLst>
      <p:ext uri="{BB962C8B-B14F-4D97-AF65-F5344CB8AC3E}">
        <p14:creationId xmlns:p14="http://schemas.microsoft.com/office/powerpoint/2010/main" val="1852444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5" name="Rectangle 4"/>
          <p:cNvSpPr/>
          <p:nvPr/>
        </p:nvSpPr>
        <p:spPr>
          <a:xfrm>
            <a:off x="381551" y="380252"/>
            <a:ext cx="3132396"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rPr>
              <a:t>Procedure</a:t>
            </a:r>
            <a:endParaRPr lang="en-US" sz="5400" b="1" cap="none" spc="0" dirty="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endParaRPr>
          </a:p>
        </p:txBody>
      </p:sp>
      <p:sp>
        <p:nvSpPr>
          <p:cNvPr id="6" name="TextBox 5"/>
          <p:cNvSpPr txBox="1"/>
          <p:nvPr/>
        </p:nvSpPr>
        <p:spPr>
          <a:xfrm>
            <a:off x="769434" y="1639229"/>
            <a:ext cx="10816683" cy="4678204"/>
          </a:xfrm>
          <a:prstGeom prst="rect">
            <a:avLst/>
          </a:prstGeom>
          <a:noFill/>
        </p:spPr>
        <p:txBody>
          <a:bodyPr wrap="square" rtlCol="0">
            <a:spAutoFit/>
          </a:bodyPr>
          <a:lstStyle/>
          <a:p>
            <a:pPr marL="342900" indent="-342900">
              <a:buAutoNum type="arabicPeriod"/>
            </a:pPr>
            <a:r>
              <a:rPr lang="en-US" sz="4000" dirty="0" smtClean="0">
                <a:solidFill>
                  <a:schemeClr val="bg1"/>
                </a:solidFill>
              </a:rPr>
              <a:t>Cut out all paper parts of the rocket design.</a:t>
            </a:r>
          </a:p>
          <a:p>
            <a:pPr marL="342900" indent="-342900">
              <a:buAutoNum type="arabicPeriod"/>
            </a:pPr>
            <a:r>
              <a:rPr lang="en-US" sz="4000" dirty="0" smtClean="0">
                <a:solidFill>
                  <a:schemeClr val="bg1"/>
                </a:solidFill>
              </a:rPr>
              <a:t>Trace the design onto corrugated cardboard.</a:t>
            </a:r>
          </a:p>
          <a:p>
            <a:pPr marL="342900" indent="-342900">
              <a:buAutoNum type="arabicPeriod"/>
            </a:pPr>
            <a:r>
              <a:rPr lang="en-US" sz="4000" dirty="0" smtClean="0">
                <a:solidFill>
                  <a:schemeClr val="bg1"/>
                </a:solidFill>
              </a:rPr>
              <a:t>Cut out all cardboard parts.</a:t>
            </a:r>
          </a:p>
          <a:p>
            <a:pPr marL="342900" indent="-342900">
              <a:buAutoNum type="arabicPeriod"/>
            </a:pPr>
            <a:r>
              <a:rPr lang="en-US" sz="4000" dirty="0" smtClean="0">
                <a:solidFill>
                  <a:schemeClr val="bg1"/>
                </a:solidFill>
              </a:rPr>
              <a:t>Tape all parts onto the 2 </a:t>
            </a:r>
            <a:r>
              <a:rPr lang="en-US" sz="4000" dirty="0" err="1" smtClean="0">
                <a:solidFill>
                  <a:schemeClr val="bg1"/>
                </a:solidFill>
              </a:rPr>
              <a:t>litre</a:t>
            </a:r>
            <a:r>
              <a:rPr lang="en-US" sz="4000" dirty="0" smtClean="0">
                <a:solidFill>
                  <a:schemeClr val="bg1"/>
                </a:solidFill>
              </a:rPr>
              <a:t> bottle.</a:t>
            </a:r>
          </a:p>
          <a:p>
            <a:pPr marL="342900" indent="-342900">
              <a:buAutoNum type="arabicPeriod"/>
            </a:pPr>
            <a:r>
              <a:rPr lang="en-US" sz="4000" dirty="0" smtClean="0">
                <a:solidFill>
                  <a:schemeClr val="bg1"/>
                </a:solidFill>
              </a:rPr>
              <a:t>Add 500 mL of water to your rocket.</a:t>
            </a:r>
          </a:p>
          <a:p>
            <a:pPr marL="342900" indent="-342900">
              <a:buAutoNum type="arabicPeriod"/>
            </a:pPr>
            <a:r>
              <a:rPr lang="en-US" sz="4000" dirty="0" smtClean="0">
                <a:solidFill>
                  <a:schemeClr val="bg1"/>
                </a:solidFill>
              </a:rPr>
              <a:t>Insert rubber stopper and hose.</a:t>
            </a:r>
          </a:p>
          <a:p>
            <a:pPr marL="342900" indent="-342900">
              <a:buAutoNum type="arabicPeriod"/>
            </a:pPr>
            <a:r>
              <a:rPr lang="en-US" sz="4000" dirty="0" smtClean="0">
                <a:solidFill>
                  <a:schemeClr val="bg1"/>
                </a:solidFill>
              </a:rPr>
              <a:t>Pump air into the rocket until lift-off.</a:t>
            </a:r>
          </a:p>
          <a:p>
            <a:pPr marL="342900" indent="-342900">
              <a:buAutoNum type="arabicPeriod"/>
            </a:pPr>
            <a:endParaRPr lang="en-US" dirty="0"/>
          </a:p>
        </p:txBody>
      </p:sp>
    </p:spTree>
    <p:extLst>
      <p:ext uri="{BB962C8B-B14F-4D97-AF65-F5344CB8AC3E}">
        <p14:creationId xmlns:p14="http://schemas.microsoft.com/office/powerpoint/2010/main" val="1877371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493800" y="402554"/>
            <a:ext cx="3376245"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rPr>
              <a:t>Hypothesis</a:t>
            </a:r>
            <a:endParaRPr lang="en-US" sz="5400" b="1" cap="none" spc="0" dirty="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endParaRPr>
          </a:p>
        </p:txBody>
      </p:sp>
      <p:sp>
        <p:nvSpPr>
          <p:cNvPr id="5" name="TextBox 4"/>
          <p:cNvSpPr txBox="1"/>
          <p:nvPr/>
        </p:nvSpPr>
        <p:spPr>
          <a:xfrm>
            <a:off x="1092818" y="2308302"/>
            <a:ext cx="9255513" cy="1323439"/>
          </a:xfrm>
          <a:prstGeom prst="rect">
            <a:avLst/>
          </a:prstGeom>
          <a:noFill/>
        </p:spPr>
        <p:txBody>
          <a:bodyPr wrap="square" rtlCol="0">
            <a:spAutoFit/>
          </a:bodyPr>
          <a:lstStyle/>
          <a:p>
            <a:r>
              <a:rPr lang="en-US" sz="4000" dirty="0" smtClean="0">
                <a:solidFill>
                  <a:schemeClr val="bg1"/>
                </a:solidFill>
              </a:rPr>
              <a:t>I think that the rocket will lift-off after 5 pumps of air.</a:t>
            </a:r>
            <a:endParaRPr lang="en-US" sz="4000" dirty="0">
              <a:solidFill>
                <a:schemeClr val="bg1"/>
              </a:solidFill>
            </a:endParaRPr>
          </a:p>
        </p:txBody>
      </p:sp>
    </p:spTree>
    <p:extLst>
      <p:ext uri="{BB962C8B-B14F-4D97-AF65-F5344CB8AC3E}">
        <p14:creationId xmlns:p14="http://schemas.microsoft.com/office/powerpoint/2010/main" val="2436238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415174" y="357949"/>
            <a:ext cx="3979552"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rPr>
              <a:t>Observations</a:t>
            </a:r>
            <a:endParaRPr lang="en-US" sz="5400" b="1" cap="none" spc="0" dirty="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endParaRPr>
          </a:p>
        </p:txBody>
      </p:sp>
      <p:sp>
        <p:nvSpPr>
          <p:cNvPr id="5" name="TextBox 4"/>
          <p:cNvSpPr txBox="1"/>
          <p:nvPr/>
        </p:nvSpPr>
        <p:spPr>
          <a:xfrm>
            <a:off x="1003610" y="1672683"/>
            <a:ext cx="9656956" cy="4801314"/>
          </a:xfrm>
          <a:prstGeom prst="rect">
            <a:avLst/>
          </a:prstGeom>
          <a:noFill/>
        </p:spPr>
        <p:txBody>
          <a:bodyPr wrap="square" rtlCol="0">
            <a:spAutoFit/>
          </a:bodyPr>
          <a:lstStyle/>
          <a:p>
            <a:pPr marL="285750" indent="-285750">
              <a:buFontTx/>
              <a:buChar char="-"/>
            </a:pPr>
            <a:r>
              <a:rPr lang="en-US" sz="3600" dirty="0" smtClean="0">
                <a:solidFill>
                  <a:schemeClr val="bg1"/>
                </a:solidFill>
              </a:rPr>
              <a:t>After one pump of air, when I squeezed the bottle, it was harder to squeeze.</a:t>
            </a:r>
          </a:p>
          <a:p>
            <a:pPr marL="285750" indent="-285750">
              <a:buFontTx/>
              <a:buChar char="-"/>
            </a:pPr>
            <a:r>
              <a:rPr lang="en-US" sz="3600" dirty="0" smtClean="0">
                <a:solidFill>
                  <a:schemeClr val="bg1"/>
                </a:solidFill>
              </a:rPr>
              <a:t>There were bubbles near the cap of the bottle as I pumped.</a:t>
            </a:r>
          </a:p>
          <a:p>
            <a:pPr marL="285750" indent="-285750">
              <a:buFontTx/>
              <a:buChar char="-"/>
            </a:pPr>
            <a:r>
              <a:rPr lang="en-US" sz="3600" dirty="0" smtClean="0">
                <a:solidFill>
                  <a:schemeClr val="bg1"/>
                </a:solidFill>
              </a:rPr>
              <a:t>After 7 pumps of air, the rubber stopper was forced out of the bottle and the rocket shot upward.</a:t>
            </a:r>
          </a:p>
          <a:p>
            <a:pPr marL="285750" indent="-285750">
              <a:buFontTx/>
              <a:buChar char="-"/>
            </a:pPr>
            <a:r>
              <a:rPr lang="en-US" sz="3600" dirty="0" smtClean="0">
                <a:solidFill>
                  <a:schemeClr val="bg1"/>
                </a:solidFill>
              </a:rPr>
              <a:t>The rocket went as high as the roof of our school.</a:t>
            </a:r>
          </a:p>
          <a:p>
            <a:pPr marL="285750" indent="-285750">
              <a:buFontTx/>
              <a:buChar char="-"/>
            </a:pPr>
            <a:endParaRPr lang="en-US" dirty="0"/>
          </a:p>
        </p:txBody>
      </p:sp>
    </p:spTree>
    <p:extLst>
      <p:ext uri="{BB962C8B-B14F-4D97-AF65-F5344CB8AC3E}">
        <p14:creationId xmlns:p14="http://schemas.microsoft.com/office/powerpoint/2010/main" val="2236554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802236" y="759393"/>
            <a:ext cx="3316935"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rPr>
              <a:t>Conclusion</a:t>
            </a:r>
            <a:endParaRPr lang="en-US" sz="5400" b="1" cap="none" spc="0" dirty="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endParaRPr>
          </a:p>
        </p:txBody>
      </p:sp>
      <p:sp>
        <p:nvSpPr>
          <p:cNvPr id="6" name="TextBox 5"/>
          <p:cNvSpPr txBox="1"/>
          <p:nvPr/>
        </p:nvSpPr>
        <p:spPr>
          <a:xfrm>
            <a:off x="1405054" y="2430966"/>
            <a:ext cx="8129239" cy="2554545"/>
          </a:xfrm>
          <a:prstGeom prst="rect">
            <a:avLst/>
          </a:prstGeom>
          <a:noFill/>
        </p:spPr>
        <p:txBody>
          <a:bodyPr wrap="square" rtlCol="0">
            <a:spAutoFit/>
          </a:bodyPr>
          <a:lstStyle/>
          <a:p>
            <a:r>
              <a:rPr lang="en-US" sz="4000" dirty="0" smtClean="0">
                <a:solidFill>
                  <a:schemeClr val="bg1"/>
                </a:solidFill>
              </a:rPr>
              <a:t>After 7 pumps of air, my water rocket was propelled into the air reaching a height equal to the height our school’s roof.</a:t>
            </a:r>
            <a:endParaRPr lang="en-US" sz="4000" dirty="0">
              <a:solidFill>
                <a:schemeClr val="bg1"/>
              </a:solidFill>
            </a:endParaRPr>
          </a:p>
        </p:txBody>
      </p:sp>
    </p:spTree>
    <p:extLst>
      <p:ext uri="{BB962C8B-B14F-4D97-AF65-F5344CB8AC3E}">
        <p14:creationId xmlns:p14="http://schemas.microsoft.com/office/powerpoint/2010/main" val="3110106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10529" y="547520"/>
            <a:ext cx="6309741"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rPr>
              <a:t>The Science Behind It</a:t>
            </a:r>
            <a:endParaRPr lang="en-US" sz="5400" b="1" cap="none" spc="0" dirty="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endParaRPr>
          </a:p>
        </p:txBody>
      </p:sp>
      <p:sp>
        <p:nvSpPr>
          <p:cNvPr id="5" name="TextBox 4"/>
          <p:cNvSpPr txBox="1"/>
          <p:nvPr/>
        </p:nvSpPr>
        <p:spPr>
          <a:xfrm>
            <a:off x="1037063" y="1895707"/>
            <a:ext cx="10125308" cy="4401205"/>
          </a:xfrm>
          <a:prstGeom prst="rect">
            <a:avLst/>
          </a:prstGeom>
          <a:noFill/>
        </p:spPr>
        <p:txBody>
          <a:bodyPr wrap="square" rtlCol="0">
            <a:spAutoFit/>
          </a:bodyPr>
          <a:lstStyle/>
          <a:p>
            <a:r>
              <a:rPr lang="en-US" sz="4000" dirty="0" smtClean="0">
                <a:solidFill>
                  <a:schemeClr val="bg1"/>
                </a:solidFill>
              </a:rPr>
              <a:t>As air is pumped into the plastic bottle, the air pressure inside the rocket increases.  This air is pushing on the plastic of the bottle and on the rubber stopper.  When the pressure gets strong enough, it forces the rubber stopper and the water out of the bottle.  This in turn creates thrust for the rocket to move upward.</a:t>
            </a:r>
            <a:endParaRPr lang="en-US" dirty="0"/>
          </a:p>
        </p:txBody>
      </p:sp>
    </p:spTree>
    <p:extLst>
      <p:ext uri="{BB962C8B-B14F-4D97-AF65-F5344CB8AC3E}">
        <p14:creationId xmlns:p14="http://schemas.microsoft.com/office/powerpoint/2010/main" val="3124846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272</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Newfoundland and Labrador English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 rideout</dc:creator>
  <cp:lastModifiedBy>rod rideout</cp:lastModifiedBy>
  <cp:revision>8</cp:revision>
  <dcterms:created xsi:type="dcterms:W3CDTF">2016-04-26T13:16:53Z</dcterms:created>
  <dcterms:modified xsi:type="dcterms:W3CDTF">2016-04-26T14:13:27Z</dcterms:modified>
</cp:coreProperties>
</file>